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17"/>
  </p:notesMasterIdLst>
  <p:handoutMasterIdLst>
    <p:handoutMasterId r:id="rId18"/>
  </p:handoutMasterIdLst>
  <p:sldIdLst>
    <p:sldId id="280" r:id="rId2"/>
    <p:sldId id="256" r:id="rId3"/>
    <p:sldId id="257" r:id="rId4"/>
    <p:sldId id="263" r:id="rId5"/>
    <p:sldId id="264" r:id="rId6"/>
    <p:sldId id="271" r:id="rId7"/>
    <p:sldId id="284" r:id="rId8"/>
    <p:sldId id="278" r:id="rId9"/>
    <p:sldId id="285" r:id="rId10"/>
    <p:sldId id="288" r:id="rId11"/>
    <p:sldId id="283" r:id="rId12"/>
    <p:sldId id="265" r:id="rId13"/>
    <p:sldId id="287" r:id="rId14"/>
    <p:sldId id="289" r:id="rId15"/>
    <p:sldId id="281" r:id="rId16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05" autoAdjust="0"/>
    <p:restoredTop sz="95407" autoAdjust="0"/>
  </p:normalViewPr>
  <p:slideViewPr>
    <p:cSldViewPr>
      <p:cViewPr varScale="1">
        <p:scale>
          <a:sx n="70" d="100"/>
          <a:sy n="70" d="100"/>
        </p:scale>
        <p:origin x="-7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339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D9DB99F0-38FA-4AB2-A993-E9BE313E34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3F30EBE-929D-42BA-8AC7-1A0039B23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FAB45-FB5C-4B40-B83F-86BCDBF18234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D8E5FA6-BCB7-49DF-84AF-AB810D1284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BC63B16-51AD-419A-B208-12DE32F356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D5E11-0F56-4B62-8720-F51A55B611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39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196C4-B0DB-4B88-A4AC-E94098893B7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7B87-4F21-42A6-8241-D2C2A913E3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072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27B87-4F21-42A6-8241-D2C2A913E31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9825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7C3AA7-07B6-4B6B-98EF-E0824D5D1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DCEF04-0B6D-4825-A867-AB9B96A5A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921F9A0-5170-4842-B8D6-EF700DDB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C56A-D5F6-4A1A-B271-0035C4BD0C3B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7ED9269-2155-4104-8189-40AEB384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9FA887A-AF93-468C-B124-D0D7F6CD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888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204F2B-12C0-4E4F-8228-C6281E14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8E10BA7-454F-4874-841D-1AE66315D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447C547-594C-4545-B765-01CB1D1A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CA2-403E-4E95-8D77-93502B68E655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3CA7966-8CE0-4D89-89A1-CA1D408A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01B2380-105C-47C7-91E8-B5D11D76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19415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519533D-8387-40E6-9F65-504BC8F4C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1E1362F-7742-4788-9C19-95679B5E9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21EA9CE-FEA4-45E5-B7A9-5A200FC0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CA2-403E-4E95-8D77-93502B68E655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4929275-E8F9-4A0F-BB74-A4FB012D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0B092A7-DCBC-4CAD-8AEF-0D842B66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90202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F20C-1CBF-44B1-8E30-AB76329EF75B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231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45E0F2-F8A1-434C-A044-F596015E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408EC96-A8A6-4AA3-BA25-DCAA5A14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AAF5513-16B5-4037-8174-7CC23285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CA2-403E-4E95-8D77-93502B68E655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FB903C5-B630-49E9-8151-A0243747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1A33017-52AC-47C5-B88A-E6989D18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608162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C862DE-DCD2-4025-940C-092D89B2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BC51DD6-BD73-46A1-A6ED-D377CC351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640D4AA-7B7B-4BC4-9156-7B08CA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8836-F19A-439B-A940-FB8BBF350BAF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6975927-A72F-4667-BB65-F5D58B8C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B6D7F78-613A-406C-B944-B065E591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4751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6B6DAC-8C7E-4B5A-9DF4-68E62CBE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26F6D2-0A62-4A3E-89A5-3363CB3D6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F951383-AF2D-40F1-8777-0BBFDF8EF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0F5D120-F418-42D7-AA3E-CCC766F6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CA2-403E-4E95-8D77-93502B68E655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4FBEEAA-D7DF-48EC-9CDB-EF5CA8CC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62A7B27-0D52-4AFE-BBE8-726D2E84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83030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76A746-9ED4-4F8C-8EB8-5FB1318F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8A8BDE3-E6BF-4C50-BAF7-2BC77C0AA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24DC902-A190-4294-8F7F-5400FF4DB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E6B39AE-27C1-4355-8616-7FF66F695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340FEC61-66BC-4D42-B4A0-814348991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96EE01B-AD9C-498F-AB8B-935A3A88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CA2-403E-4E95-8D77-93502B68E655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5C1DFA3-F06D-4670-82CA-E41AB7E9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0B884A8-63FC-475D-8587-59AE8D72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890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B14CE5-EA67-4266-80E4-AFAB49E2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585C7BA-0E83-4FD1-88CB-020387C4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59A2-1824-46BD-84F5-9F0035D0F22A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9B9064B-7F8A-4FE7-9933-88FB3591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796EE93-3F9E-4FF1-BE39-03F89F91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754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52BD58C-D22F-4705-9DC7-359D8FC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CA2-403E-4E95-8D77-93502B68E655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EFC9904-671E-4693-9FD7-1448483A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A6FB006-7F57-4E5C-97D0-BAB8343B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64487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94F812-1D01-48EA-8DD8-304DA896B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D791B5F-81A7-407C-AA7D-E6B58CD6E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4D61FFF-8E19-4BD1-AFDC-87C8DBDFC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7DF884D-95DF-48E8-B6D2-C246C8FB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CA2-403E-4E95-8D77-93502B68E655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61C052C-7F73-45B2-9A89-8D8AE980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A11AE27-AADD-469C-AF32-80D565CD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9783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513F6E-EF75-4F79-9C4E-8C33C800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8FA314C-0565-44C5-B7AC-324684753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B0FDDC9-192A-4BA1-9D39-3F6178072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C1BB1D4-5496-4249-B78A-72F588E2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396C-AD57-42B8-B9C4-F25CF8F231F1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91D5A74-3EA8-46C0-812B-97160074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B40144D-0166-4A81-8437-604055A5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502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E465902-6FBE-45F7-BB5E-912031CE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BC478DA-D5D2-47DA-B54B-2BEF871E5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B5AA6EB-F562-48BE-83E7-0A93B3615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1ECA2-403E-4E95-8D77-93502B68E655}" type="datetime1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14F9D28-9447-4B2C-9AEA-223DB57CA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109508-51C1-43AC-8B95-BFF5FA825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DB29-8DB7-41CB-8B73-B76D9B2EB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650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havida.com.br/familia/materias/20662-carie-no-dente-de-leite-veja-o-tratamento-indicad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ortaleducacao.com.br/conteudo/artigos/odontologia/proposta-para-combater-a-carie-no-brasil/2579" TargetMode="External"/><Relationship Id="rId4" Type="http://schemas.openxmlformats.org/officeDocument/2006/relationships/hyperlink" Target="https://www.portaleducacao.com.br/conteudo/artigos/odontologia/etiologia-da-carie/1842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7470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330" y="1000108"/>
            <a:ext cx="7772870" cy="3908783"/>
          </a:xfrm>
        </p:spPr>
        <p:txBody>
          <a:bodyPr>
            <a:normAutofit/>
          </a:bodyPr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Nesse atendimento, o Tratamento Restaurador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Atraumático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(ART) é priorizado, evitando a utilização de equipamentos que possam gerar algum tipo de trauma à criança e também facilitar a execução do procedimento.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 descr="D:\FOTOS Projeto\IMG_5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7" y="2571744"/>
            <a:ext cx="4000526" cy="3000396"/>
          </a:xfrm>
          <a:prstGeom prst="rect">
            <a:avLst/>
          </a:prstGeom>
          <a:noFill/>
        </p:spPr>
      </p:pic>
      <p:pic>
        <p:nvPicPr>
          <p:cNvPr id="7" name="Picture 5" descr="Resultado de imagem para carp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22939">
            <a:off x="6684103" y="2700845"/>
            <a:ext cx="2045044" cy="2045044"/>
          </a:xfrm>
          <a:prstGeom prst="rect">
            <a:avLst/>
          </a:prstGeom>
          <a:noFill/>
        </p:spPr>
      </p:pic>
      <p:pic>
        <p:nvPicPr>
          <p:cNvPr id="8" name="Picture 3" descr="Resultado de imagem para caneta de alta rotaç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266" y="2857496"/>
            <a:ext cx="1981587" cy="2071702"/>
          </a:xfrm>
          <a:prstGeom prst="rect">
            <a:avLst/>
          </a:prstGeom>
          <a:noFill/>
        </p:spPr>
      </p:pic>
      <p:cxnSp>
        <p:nvCxnSpPr>
          <p:cNvPr id="23" name="Conector reto 22"/>
          <p:cNvCxnSpPr/>
          <p:nvPr/>
        </p:nvCxnSpPr>
        <p:spPr>
          <a:xfrm rot="16200000" flipH="1">
            <a:off x="857224" y="3571876"/>
            <a:ext cx="857256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rot="5400000" flipH="1" flipV="1">
            <a:off x="892943" y="3536157"/>
            <a:ext cx="785818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7358082" y="3500438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rot="5400000" flipH="1" flipV="1">
            <a:off x="7393801" y="3464719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DD60C5-84F7-4B43-8DA1-1ACF5EA9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4290"/>
            <a:ext cx="7886700" cy="1928826"/>
          </a:xfrm>
        </p:spPr>
        <p:txBody>
          <a:bodyPr>
            <a:normAutofit/>
          </a:bodyPr>
          <a:lstStyle/>
          <a:p>
            <a:pPr algn="ctr"/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As crianças  que apresentam “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Bom comportamento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” são premiadas com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presentinhos ( que são arrecadados através de doações )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 Kits de Higiene Bucal, 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recompensa positiva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2285992"/>
            <a:ext cx="2643206" cy="352528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2428868"/>
            <a:ext cx="4082790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212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3338" cy="79208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45329" y="980728"/>
            <a:ext cx="7598571" cy="4091346"/>
          </a:xfrm>
        </p:spPr>
        <p:txBody>
          <a:bodyPr>
            <a:noAutofit/>
          </a:bodyPr>
          <a:lstStyle/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Melhora considerável no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condicionamento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das crianças frente ao tratamento necessário ;</a:t>
            </a: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 Queda significativa nos atendimentos de urgências infantis realizados nas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UBS’s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t-BR" sz="1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3500438"/>
            <a:ext cx="6457712" cy="2440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3338" cy="79208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45329" y="980728"/>
            <a:ext cx="7598571" cy="2591148"/>
          </a:xfrm>
        </p:spPr>
        <p:txBody>
          <a:bodyPr>
            <a:noAutofit/>
          </a:bodyPr>
          <a:lstStyle/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União de Equipe de Saúde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com Escola e Pais Gera Maior Conscientização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Refletiu diretamente na Diminuição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na demanda de urgências infantis (horários extras)</a:t>
            </a:r>
          </a:p>
          <a:p>
            <a:pPr marL="0" indent="0"/>
            <a:r>
              <a:rPr lang="pt-BR" sz="1800" dirty="0" smtClean="0">
                <a:latin typeface="Arial" pitchFamily="34" charset="0"/>
                <a:cs typeface="Arial" pitchFamily="34" charset="0"/>
              </a:rPr>
              <a:t> O Acolhimento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diferencial às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crianças torna o atendimento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odontológico mais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tranqüilo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 menos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traumático.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Gerando Mais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saúde para as crianças </a:t>
            </a:r>
          </a:p>
          <a:p>
            <a:endParaRPr lang="pt-BR" sz="1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4357694"/>
            <a:ext cx="3000396" cy="21468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73"/>
          <a:stretch/>
        </p:blipFill>
        <p:spPr>
          <a:xfrm>
            <a:off x="4714876" y="4357694"/>
            <a:ext cx="358244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3338" cy="881196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Referencias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Bibliograficas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71472" y="642918"/>
            <a:ext cx="7598571" cy="2591148"/>
          </a:xfrm>
        </p:spPr>
        <p:txBody>
          <a:bodyPr>
            <a:noAutofit/>
          </a:bodyPr>
          <a:lstStyle/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600" dirty="0" smtClean="0"/>
          </a:p>
          <a:p>
            <a:r>
              <a:rPr lang="pt-BR" sz="1600" dirty="0" smtClean="0"/>
              <a:t>ARQUETI, T. F. </a:t>
            </a:r>
            <a:r>
              <a:rPr lang="pt-BR" sz="1600" b="1" dirty="0" smtClean="0"/>
              <a:t>Tratamento restaurador </a:t>
            </a:r>
            <a:r>
              <a:rPr lang="pt-BR" sz="1600" b="1" dirty="0" err="1" smtClean="0"/>
              <a:t>atraumático</a:t>
            </a:r>
            <a:r>
              <a:rPr lang="pt-BR" sz="1600" b="1" dirty="0" smtClean="0"/>
              <a:t>: uma alternativa para o controle da cárie dentária no serviço público de saúde Bias Fortes – MG </a:t>
            </a:r>
            <a:r>
              <a:rPr lang="pt-BR" sz="1600" dirty="0" smtClean="0"/>
              <a:t>Disponível em:&lt;https://ares.unasus.gov.br/acervo/handle/ARES/5243&gt;.Acesso em: 20 </a:t>
            </a:r>
            <a:r>
              <a:rPr lang="pt-BR" sz="1600" dirty="0" err="1" smtClean="0"/>
              <a:t>dejan</a:t>
            </a:r>
            <a:r>
              <a:rPr lang="pt-BR" sz="1600" dirty="0" smtClean="0"/>
              <a:t>/2019</a:t>
            </a:r>
            <a:r>
              <a:rPr lang="pt-BR" sz="1600" dirty="0" smtClean="0"/>
              <a:t>.</a:t>
            </a:r>
            <a:r>
              <a:rPr lang="pt-BR" sz="1600" dirty="0" smtClean="0"/>
              <a:t> </a:t>
            </a:r>
          </a:p>
          <a:p>
            <a:r>
              <a:rPr lang="pt-BR" sz="1600" dirty="0" smtClean="0"/>
              <a:t>LANFREDI F. B. </a:t>
            </a:r>
            <a:r>
              <a:rPr lang="pt-BR" sz="1600" b="1" dirty="0" smtClean="0"/>
              <a:t>Cárie no dente de leite: </a:t>
            </a:r>
            <a:r>
              <a:rPr lang="pt-BR" sz="1600" dirty="0" smtClean="0"/>
              <a:t>veja o tratamento indicado. 2016.Disponível em:&lt;</a:t>
            </a:r>
            <a:r>
              <a:rPr lang="pt-BR" sz="1600" u="sng" dirty="0" smtClean="0">
                <a:hlinkClick r:id="rId3"/>
              </a:rPr>
              <a:t>https://www.minhavida.com.br/familia/materias/20662-carie-no-dente-de-leite-veja-o-tratamento-indicado</a:t>
            </a:r>
            <a:r>
              <a:rPr lang="pt-BR" sz="1600" dirty="0" smtClean="0"/>
              <a:t>&gt;. Acesso em 20 de jan/2019</a:t>
            </a:r>
            <a:r>
              <a:rPr lang="pt-BR" sz="1600" dirty="0" smtClean="0"/>
              <a:t>.</a:t>
            </a:r>
            <a:r>
              <a:rPr lang="pt-BR" sz="1600" dirty="0" smtClean="0"/>
              <a:t> </a:t>
            </a:r>
          </a:p>
          <a:p>
            <a:r>
              <a:rPr lang="pt-BR" sz="1600" dirty="0" smtClean="0"/>
              <a:t>MINISTÉRIO DA SAÚDE. Brasil 2010: Pesquisa Nacional de Saúde Bucal: resultados. Disponível em:&lt;</a:t>
            </a:r>
            <a:r>
              <a:rPr lang="pt-BR" sz="1600" dirty="0" err="1" smtClean="0"/>
              <a:t>principaishttp</a:t>
            </a:r>
            <a:r>
              <a:rPr lang="pt-BR" sz="1600" dirty="0" smtClean="0"/>
              <a:t>://</a:t>
            </a:r>
            <a:r>
              <a:rPr lang="pt-BR" sz="1600" dirty="0" err="1" smtClean="0"/>
              <a:t>bvsms</a:t>
            </a:r>
            <a:r>
              <a:rPr lang="pt-BR" sz="1600" dirty="0" smtClean="0"/>
              <a:t>.</a:t>
            </a:r>
            <a:r>
              <a:rPr lang="pt-BR" sz="1600" dirty="0" err="1" smtClean="0"/>
              <a:t>saude</a:t>
            </a:r>
            <a:r>
              <a:rPr lang="pt-BR" sz="1600" dirty="0" smtClean="0"/>
              <a:t>.</a:t>
            </a:r>
            <a:r>
              <a:rPr lang="pt-BR" sz="1600" dirty="0" err="1" smtClean="0"/>
              <a:t>gov.br/bvs/publicacoes/pesquisa_nacional_saude_bucal.pdf&gt;.</a:t>
            </a:r>
            <a:r>
              <a:rPr lang="pt-BR" sz="1600" dirty="0" smtClean="0"/>
              <a:t> Acesso em: 20 de jan/2019.</a:t>
            </a:r>
          </a:p>
          <a:p>
            <a:r>
              <a:rPr lang="pt-BR" sz="1600" dirty="0" smtClean="0"/>
              <a:t> </a:t>
            </a:r>
            <a:r>
              <a:rPr lang="pt-BR" sz="1600" dirty="0" smtClean="0"/>
              <a:t>PORTAL </a:t>
            </a:r>
            <a:r>
              <a:rPr lang="pt-BR" sz="1600" dirty="0" smtClean="0"/>
              <a:t>EDUCAÇÃO. </a:t>
            </a:r>
            <a:r>
              <a:rPr lang="pt-BR" sz="1600" b="1" dirty="0" smtClean="0"/>
              <a:t>Etiologia da cárie.</a:t>
            </a:r>
            <a:r>
              <a:rPr lang="pt-BR" sz="1600" dirty="0" smtClean="0"/>
              <a:t> Disponível em: &lt;</a:t>
            </a:r>
            <a:r>
              <a:rPr lang="pt-BR" sz="1600" dirty="0" smtClean="0">
                <a:hlinkClick r:id="rId4"/>
              </a:rPr>
              <a:t>https://www.portaleducacao.com.br/conteudo/artigos/odontologia/etiologia-da-carie/18428</a:t>
            </a:r>
            <a:r>
              <a:rPr lang="pt-BR" sz="1600" dirty="0" smtClean="0"/>
              <a:t>&gt;.Acesso em: 20 de jan/2019</a:t>
            </a:r>
            <a:r>
              <a:rPr lang="pt-BR" sz="1600" dirty="0" smtClean="0"/>
              <a:t>.</a:t>
            </a:r>
            <a:r>
              <a:rPr lang="pt-BR" sz="1600" dirty="0" smtClean="0"/>
              <a:t> </a:t>
            </a:r>
          </a:p>
          <a:p>
            <a:r>
              <a:rPr lang="pt-BR" sz="1600" dirty="0" smtClean="0"/>
              <a:t>PORTAL EDUCAÇÃO. </a:t>
            </a:r>
            <a:r>
              <a:rPr lang="pt-BR" sz="1600" b="1" dirty="0" smtClean="0"/>
              <a:t>Proposta para combater a cárie no Brasil.</a:t>
            </a:r>
            <a:r>
              <a:rPr lang="pt-BR" sz="1600" dirty="0" smtClean="0"/>
              <a:t> Disponível em: &lt;</a:t>
            </a:r>
            <a:r>
              <a:rPr lang="pt-BR" sz="1600" dirty="0" smtClean="0">
                <a:hlinkClick r:id="rId5"/>
              </a:rPr>
              <a:t>https://www.portaleducacao.com.br/conteudo/artigos/odontologia/proposta-para-combater-a-carie-no-brasil/2579</a:t>
            </a:r>
            <a:r>
              <a:rPr lang="pt-BR" sz="1600" dirty="0" smtClean="0"/>
              <a:t>&gt;. Acesso em: 20 de jan/2019.</a:t>
            </a:r>
            <a:endParaRPr lang="pt-BR" sz="1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-18415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560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uário\Desktop\logos\saude_bucal_dois_folder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143512"/>
            <a:ext cx="2000264" cy="1318076"/>
          </a:xfrm>
          <a:prstGeom prst="rect">
            <a:avLst/>
          </a:prstGeom>
          <a:noFill/>
        </p:spPr>
      </p:pic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642910" y="714356"/>
            <a:ext cx="7772870" cy="4424239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Volta ás Aulas Sem Cárie</a:t>
            </a:r>
          </a:p>
          <a:p>
            <a:pPr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Município:Terra Roxa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Função de Governo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Secretaria de Saúde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uário\Desktop\logos\logo terra rox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929198"/>
            <a:ext cx="2683897" cy="17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491880" y="548680"/>
            <a:ext cx="1800200" cy="648072"/>
          </a:xfrm>
        </p:spPr>
        <p:txBody>
          <a:bodyPr>
            <a:normAutofit/>
          </a:bodyPr>
          <a:lstStyle/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  </a:t>
            </a:r>
          </a:p>
          <a:p>
            <a:pPr marL="0" indent="0">
              <a:spcBef>
                <a:spcPts val="0"/>
              </a:spcBef>
              <a:buNone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CC32A7F-ED90-4338-9DAC-10AAF176E2C8}"/>
              </a:ext>
            </a:extLst>
          </p:cNvPr>
          <p:cNvSpPr/>
          <p:nvPr/>
        </p:nvSpPr>
        <p:spPr>
          <a:xfrm>
            <a:off x="714348" y="1643050"/>
            <a:ext cx="78540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 saúde bucal reflete diretamente na saúde geral.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Projeto visa a  prevenção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agravos de problemas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bucais, os quais podem também causar alterações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sistêmicas.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Dentição decídua (Dente de leite)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também requer atenção especial, devida tamanha importância destes dentes para a população infantil.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Resultado de imagem para criança dor de dente"/>
          <p:cNvPicPr>
            <a:picLocks noChangeAspect="1" noChangeArrowheads="1"/>
          </p:cNvPicPr>
          <p:nvPr/>
        </p:nvPicPr>
        <p:blipFill>
          <a:blip r:embed="rId3"/>
          <a:srcRect l="20942" r="19781"/>
          <a:stretch>
            <a:fillRect/>
          </a:stretch>
        </p:blipFill>
        <p:spPr bwMode="auto">
          <a:xfrm>
            <a:off x="571472" y="4071942"/>
            <a:ext cx="1928826" cy="2165886"/>
          </a:xfrm>
          <a:prstGeom prst="rect">
            <a:avLst/>
          </a:prstGeom>
          <a:noFill/>
        </p:spPr>
      </p:pic>
      <p:pic>
        <p:nvPicPr>
          <p:cNvPr id="6" name="Picture 8" descr="Resultado de imagem para criança doente"/>
          <p:cNvPicPr>
            <a:picLocks noChangeAspect="1" noChangeArrowheads="1"/>
          </p:cNvPicPr>
          <p:nvPr/>
        </p:nvPicPr>
        <p:blipFill>
          <a:blip r:embed="rId4"/>
          <a:srcRect l="9806" r="14632"/>
          <a:stretch>
            <a:fillRect/>
          </a:stretch>
        </p:blipFill>
        <p:spPr bwMode="auto">
          <a:xfrm>
            <a:off x="3000364" y="4286256"/>
            <a:ext cx="2571768" cy="1928826"/>
          </a:xfrm>
          <a:prstGeom prst="rect">
            <a:avLst/>
          </a:prstGeom>
          <a:noFill/>
        </p:spPr>
      </p:pic>
      <p:pic>
        <p:nvPicPr>
          <p:cNvPr id="7" name="Picture 10" descr="Resultado de imagem para criança doente"/>
          <p:cNvPicPr>
            <a:picLocks noChangeAspect="1" noChangeArrowheads="1"/>
          </p:cNvPicPr>
          <p:nvPr/>
        </p:nvPicPr>
        <p:blipFill>
          <a:blip r:embed="rId5" cstate="print"/>
          <a:srcRect r="33389"/>
          <a:stretch>
            <a:fillRect/>
          </a:stretch>
        </p:blipFill>
        <p:spPr bwMode="auto">
          <a:xfrm>
            <a:off x="6215074" y="4357694"/>
            <a:ext cx="2175872" cy="1836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773338" cy="880775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D012B76C-5087-4569-AB55-7C5C878F13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34" y="2000240"/>
            <a:ext cx="7772870" cy="3424107"/>
          </a:xfrm>
        </p:spPr>
        <p:txBody>
          <a:bodyPr>
            <a:normAutofit/>
          </a:bodyPr>
          <a:lstStyle/>
          <a:p>
            <a:pPr marL="457200" indent="-457200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Diretos: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Reduzir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 espera da criança pelo atendimento odontológico, assim, evitando agravos decorrentes das cáries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dentais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Indiretos: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Motivar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 população infantil e seus responsáveis sobre a importância do cuidado com a saúde bucal.</a:t>
            </a:r>
          </a:p>
          <a:p>
            <a:pPr algn="just"/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772868" cy="794257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Beneficiários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330" y="1484784"/>
            <a:ext cx="7772870" cy="3424107"/>
          </a:xfrm>
        </p:spPr>
        <p:txBody>
          <a:bodyPr>
            <a:normAutofit/>
          </a:bodyPr>
          <a:lstStyle/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Diretas: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Crianças matriculadas da rede municipal de ensino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1800" dirty="0" smtClean="0"/>
              <a:t>   No </a:t>
            </a:r>
            <a:r>
              <a:rPr lang="pt-BR" sz="1800" dirty="0" smtClean="0"/>
              <a:t>final do ano letivo, são realizadas nas escolas atividades lúdicas com a “Fada do dente” e o “Dentão” para o público infantil, na qual são ensinadas as técnicas de escovação e passagem de fio dental.</a:t>
            </a:r>
          </a:p>
          <a:p>
            <a:pPr algn="just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Indiretas: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pais, responsáveis, familiares, quadro efetivo de funcionários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3929066"/>
            <a:ext cx="3042010" cy="24555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3929066"/>
            <a:ext cx="3286148" cy="246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330" y="1844824"/>
            <a:ext cx="7772870" cy="43204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É realizado na Escola :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Contação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de historias , atividades com o macro modelo, apresentação de teatro, atividades musicais entre outras atividades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500174"/>
            <a:ext cx="3214710" cy="22502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1571612"/>
            <a:ext cx="3000396" cy="22502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2" t="14747" r="20185" b="12995"/>
          <a:stretch/>
        </p:blipFill>
        <p:spPr>
          <a:xfrm>
            <a:off x="500034" y="4071942"/>
            <a:ext cx="3571900" cy="24759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9691" y="4071942"/>
            <a:ext cx="3333773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868" cy="79425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14348" y="1214422"/>
            <a:ext cx="7772870" cy="3424107"/>
          </a:xfrm>
        </p:spPr>
        <p:txBody>
          <a:bodyPr>
            <a:normAutofit/>
          </a:bodyPr>
          <a:lstStyle/>
          <a:p>
            <a:pPr algn="ctr"/>
            <a:r>
              <a:rPr lang="pt-BR" sz="18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crianças são avaliadas individualmente e estratificadas quanto ao risco de Saúde Bucal.</a:t>
            </a:r>
          </a:p>
          <a:p>
            <a:pPr algn="ctr"/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800" dirty="0" smtClean="0">
                <a:latin typeface="Arial" pitchFamily="34" charset="0"/>
                <a:cs typeface="Arial" pitchFamily="34" charset="0"/>
              </a:rPr>
              <a:t>ALTO e MÉDIO RISCO de Saúde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bucal são realizados agendamentos via telefone para consulta odontológica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D:\FOTOS Projeto\EFAH24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00438"/>
            <a:ext cx="3048020" cy="2286016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3286124"/>
            <a:ext cx="235745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DD60C5-84F7-4B43-8DA1-1ACF5EA9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No mesmo dia, são enviados na agenda dos alunos um Bilhete aos responsáveis, informando sobre a atividade ocorrida, juntamente com DICAS e os cuidados que eles devem seguir para dar continuidade com a motivação em casa.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500298" y="1643050"/>
            <a:ext cx="3880336" cy="46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212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330" y="1000108"/>
            <a:ext cx="7772870" cy="3908783"/>
          </a:xfrm>
        </p:spPr>
        <p:txBody>
          <a:bodyPr>
            <a:normAutofit/>
          </a:bodyPr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 ambiente da UBS recebe anteparos lúdicos sobre a saúde bucal, com cartaz de BOAS VINDAS, bexigas, mesa e cadeiras infantis com atividades de colorir com temas odontológicos.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500306"/>
            <a:ext cx="4286279" cy="32147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2500306"/>
            <a:ext cx="400052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398</Words>
  <Application>Microsoft Office PowerPoint</Application>
  <PresentationFormat>Apresentação na tela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Objetivos</vt:lpstr>
      <vt:lpstr>Beneficiários</vt:lpstr>
      <vt:lpstr>É realizado na Escola : Contação de historias , atividades com o macro modelo, apresentação de teatro, atividades musicais entre outras atividades </vt:lpstr>
      <vt:lpstr> Desenvolvimento </vt:lpstr>
      <vt:lpstr>No mesmo dia, são enviados na agenda dos alunos um Bilhete aos responsáveis, informando sobre a atividade ocorrida, juntamente com DICAS e os cuidados que eles devem seguir para dar continuidade com a motivação em casa. </vt:lpstr>
      <vt:lpstr>Slide 9</vt:lpstr>
      <vt:lpstr>Slide 10</vt:lpstr>
      <vt:lpstr> As crianças  que apresentam “Bom comportamento” são premiadas com presentinhos ( que são arrecadados através de doações ) e Kits de Higiene Bucal,  como recompensa positiva. </vt:lpstr>
      <vt:lpstr>Resultados</vt:lpstr>
      <vt:lpstr>Conclusão </vt:lpstr>
      <vt:lpstr>Referencias Bibliograficas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PRÊMIO GESTOR PÚBLICO PARANÁ</dc:title>
  <dc:creator>James</dc:creator>
  <cp:lastModifiedBy>Usuário do Windows</cp:lastModifiedBy>
  <cp:revision>104</cp:revision>
  <cp:lastPrinted>2020-02-20T11:16:47Z</cp:lastPrinted>
  <dcterms:created xsi:type="dcterms:W3CDTF">2014-10-06T01:01:01Z</dcterms:created>
  <dcterms:modified xsi:type="dcterms:W3CDTF">2020-07-31T14:34:30Z</dcterms:modified>
</cp:coreProperties>
</file>